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2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72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3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57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5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3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5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4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2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8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83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BD47-278D-401F-A8AB-67D2A277C48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4C1C-3C09-4A11-894C-96BAACF1B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7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197"/>
            <a:ext cx="9744075" cy="68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836712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дошкольное образовательное учреждение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Кыштовского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детский сад  «Солнышко»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71287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«Волшебный мир пальчиковых игр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 первой </a:t>
            </a:r>
          </a:p>
          <a:p>
            <a:pPr algn="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квалификационной категории  </a:t>
            </a:r>
          </a:p>
          <a:p>
            <a:pPr algn="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Оленникова А. 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260648"/>
            <a:ext cx="6264696" cy="465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Пальчиковые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игры</a:t>
            </a:r>
          </a:p>
          <a:p>
            <a:pPr marL="448056" indent="-384048" algn="ctr">
              <a:spcBef>
                <a:spcPct val="20000"/>
              </a:spcBef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Такие игры позволяют активизировать межполушарное взаимодействие, улучшают мыслительную деятельность, стрессоустойчивость, способствуют улучшению памяти и внимания.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Documents and Settings\Tanja\Рабочий стол\сад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6753" y="549076"/>
            <a:ext cx="21336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 descr="C:\Documents and Settings\Tanja\Рабочий стол\сад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9242" y="3068960"/>
            <a:ext cx="2211111" cy="1299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46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4005" y="404664"/>
            <a:ext cx="6316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Пальчиковые игры с элементами самомассажа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59" y="1412776"/>
            <a:ext cx="799288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используются традиционные для массажа движения – разминание, растирание,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надавливание, пощипывание – такие движения выполняются от периферии к центру.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Tanja\Рабочий стол\сад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501008"/>
            <a:ext cx="2280041" cy="28105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68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188640"/>
            <a:ext cx="8971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Пальчиковые игры с музыкальным сопровождением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980728"/>
            <a:ext cx="8764579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sz="2000" kern="0" dirty="0">
                <a:solidFill>
                  <a:srgbClr val="FF0000"/>
                </a:solidFill>
                <a:latin typeface="Century Gothic"/>
              </a:rPr>
              <a:t>В таких играх синтез движения, речи и музыки радует детей </a:t>
            </a:r>
            <a:r>
              <a:rPr lang="ru-RU" sz="2000" kern="0" dirty="0" smtClean="0">
                <a:solidFill>
                  <a:srgbClr val="FF0000"/>
                </a:solidFill>
                <a:latin typeface="Century Gothic"/>
              </a:rPr>
              <a:t>и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Century Gothic"/>
              </a:rPr>
              <a:t> </a:t>
            </a:r>
            <a:r>
              <a:rPr lang="ru-RU" sz="2000" kern="0" dirty="0">
                <a:solidFill>
                  <a:srgbClr val="FF0000"/>
                </a:solidFill>
                <a:latin typeface="Century Gothic"/>
              </a:rPr>
              <a:t>позволяет проводить эти игры наиболее эффективно. 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 smtClean="0">
                <a:solidFill>
                  <a:srgbClr val="FF0000"/>
                </a:solidFill>
                <a:latin typeface="Century Gothic"/>
              </a:rPr>
              <a:t>Игра </a:t>
            </a: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“У жирафов”</a:t>
            </a:r>
            <a:endParaRPr lang="ru-RU" kern="0" dirty="0">
              <a:solidFill>
                <a:srgbClr val="FF0000"/>
              </a:solidFill>
              <a:latin typeface="Century Gothic"/>
            </a:endParaRP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У жирафов пятна, пятна, пятна, пятнышки везде.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У жирафов пятна, пятна, пятна, пятнышки везде.</a:t>
            </a:r>
            <a:endParaRPr lang="ru-RU" b="1" i="1" kern="0" dirty="0">
              <a:solidFill>
                <a:srgbClr val="FF0000"/>
              </a:solidFill>
              <a:latin typeface="Century Gothic"/>
            </a:endParaRP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i="1" kern="0" dirty="0">
                <a:solidFill>
                  <a:srgbClr val="FF0000"/>
                </a:solidFill>
                <a:latin typeface="Century Gothic"/>
              </a:rPr>
              <a:t>(Хлопаем по всему телу ладонями).</a:t>
            </a:r>
            <a:endParaRPr lang="ru-RU" kern="0" dirty="0">
              <a:solidFill>
                <a:srgbClr val="FF0000"/>
              </a:solidFill>
              <a:latin typeface="Century Gothic"/>
            </a:endParaRP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На лбу, ушах, на шее, на локтях,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На носах, на животах, на коленях и носках.</a:t>
            </a:r>
            <a:endParaRPr lang="ru-RU" b="1" i="1" kern="0" dirty="0">
              <a:solidFill>
                <a:srgbClr val="FF0000"/>
              </a:solidFill>
              <a:latin typeface="Century Gothic"/>
            </a:endParaRP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i="1" kern="0" dirty="0">
                <a:solidFill>
                  <a:srgbClr val="FF0000"/>
                </a:solidFill>
                <a:latin typeface="Century Gothic"/>
              </a:rPr>
              <a:t>(Обоими указательными пальцами дотрагиваемся до соответствующих </a:t>
            </a:r>
            <a:endParaRPr lang="ru-RU" i="1" kern="0" dirty="0" smtClean="0">
              <a:solidFill>
                <a:srgbClr val="FF0000"/>
              </a:solidFill>
              <a:latin typeface="Century Gothic"/>
            </a:endParaRP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i="1" kern="0" dirty="0" smtClean="0">
                <a:solidFill>
                  <a:srgbClr val="FF0000"/>
                </a:solidFill>
                <a:latin typeface="Century Gothic"/>
              </a:rPr>
              <a:t>частей </a:t>
            </a:r>
            <a:r>
              <a:rPr lang="ru-RU" i="1" kern="0" dirty="0">
                <a:solidFill>
                  <a:srgbClr val="FF0000"/>
                </a:solidFill>
                <a:latin typeface="Century Gothic"/>
              </a:rPr>
              <a:t>тела.</a:t>
            </a:r>
            <a:endParaRPr lang="ru-RU" kern="0" dirty="0">
              <a:solidFill>
                <a:srgbClr val="FF0000"/>
              </a:solidFill>
              <a:latin typeface="Century Gothic"/>
            </a:endParaRP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У слонов есть складки, складки, складки, складочки везде.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У слонов есть складки, складки, складки, складочки везде.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i="1" kern="0" dirty="0">
                <a:solidFill>
                  <a:srgbClr val="FF0000"/>
                </a:solidFill>
                <a:latin typeface="Century Gothic"/>
              </a:rPr>
              <a:t>(Щипаем себя, как бы собирая складки).</a:t>
            </a:r>
            <a:endParaRPr lang="ru-RU" kern="0" dirty="0">
              <a:solidFill>
                <a:srgbClr val="FF0000"/>
              </a:solidFill>
              <a:latin typeface="Century Gothic"/>
            </a:endParaRP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На лбу, ушах, на шее, на локтях,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b="1" kern="0" dirty="0">
                <a:solidFill>
                  <a:srgbClr val="FF0000"/>
                </a:solidFill>
                <a:latin typeface="Century Gothic"/>
              </a:rPr>
              <a:t>На носах, на животах, на коленях и носках.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i="1" kern="0" dirty="0">
                <a:solidFill>
                  <a:srgbClr val="FF0000"/>
                </a:solidFill>
                <a:latin typeface="Century Gothic"/>
              </a:rPr>
              <a:t>(Обоими указательными пальцами дотрагиваемся до </a:t>
            </a:r>
            <a:r>
              <a:rPr lang="ru-RU" i="1" kern="0" dirty="0" smtClean="0">
                <a:solidFill>
                  <a:srgbClr val="FF0000"/>
                </a:solidFill>
                <a:latin typeface="Century Gothic"/>
              </a:rPr>
              <a:t>соответствующих</a:t>
            </a:r>
          </a:p>
          <a:p>
            <a:pPr marL="448056" lvl="0" indent="-384048">
              <a:spcBef>
                <a:spcPct val="20000"/>
              </a:spcBef>
              <a:buClr>
                <a:srgbClr val="A5B592"/>
              </a:buClr>
              <a:buSzPct val="80000"/>
              <a:defRPr/>
            </a:pPr>
            <a:r>
              <a:rPr lang="ru-RU" i="1" kern="0" dirty="0" smtClean="0">
                <a:solidFill>
                  <a:srgbClr val="FF0000"/>
                </a:solidFill>
                <a:latin typeface="Century Gothic"/>
              </a:rPr>
              <a:t> </a:t>
            </a:r>
            <a:r>
              <a:rPr lang="ru-RU" i="1" kern="0" dirty="0">
                <a:solidFill>
                  <a:srgbClr val="FF0000"/>
                </a:solidFill>
                <a:latin typeface="Century Gothic"/>
              </a:rPr>
              <a:t>частей тела).</a:t>
            </a:r>
            <a:endParaRPr lang="ru-RU" sz="2400" kern="0" dirty="0">
              <a:solidFill>
                <a:srgbClr val="FF0000"/>
              </a:solidFill>
            </a:endParaRPr>
          </a:p>
        </p:txBody>
      </p:sp>
      <p:pic>
        <p:nvPicPr>
          <p:cNvPr id="7" name="Picture 3" descr="C:\Documents and Settings\Tanja\Рабочий стол\сад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060848"/>
            <a:ext cx="2705100" cy="1685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079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281746"/>
            <a:ext cx="9744075" cy="713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476672"/>
            <a:ext cx="6505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разучивания пальчиковых игр: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3" y="1340768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rgbClr val="7030A0"/>
                </a:solidFill>
              </a:rPr>
              <a:t>Показывает игру малышу </a:t>
            </a:r>
            <a:r>
              <a:rPr lang="ru-RU" sz="2400" b="1" dirty="0" smtClean="0">
                <a:solidFill>
                  <a:srgbClr val="7030A0"/>
                </a:solidFill>
              </a:rPr>
              <a:t>сам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Взрослый показывает игру, манипулируя пальцами и рукой ребёнка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Взрослый и ребёнок выполняют движения одновременно, взрослый проговаривает текст.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Ребёнок выполняет движения с необходимой помощью взрослого, который произносит текст.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Ребёнок выполняет движения и проговаривает текст, а взрослый подсказывает и помогает.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89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1052736"/>
            <a:ext cx="4464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197"/>
            <a:ext cx="9744075" cy="68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836712"/>
            <a:ext cx="91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познакомить педагогов с использованием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пальчиковых игр для развития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речи дошкольников;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-раскрыть актуальность пальчиковой гимнастики;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-показать важность пальчиковых игр в развитии речи;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сущность взаимосвязи пальчиковых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</a:t>
            </a:r>
          </a:p>
          <a:p>
            <a:pPr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речевым развитием детей дошкольного возраста.</a:t>
            </a:r>
          </a:p>
          <a:p>
            <a:pPr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Учёными была выявлена </a:t>
            </a:r>
            <a:br>
              <a:rPr lang="ru-RU" sz="1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 а к о н о м е р н о с т ь:</a:t>
            </a:r>
            <a:br>
              <a:rPr lang="ru-RU" sz="1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12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196752"/>
            <a:ext cx="8551831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движений пальцев        </a:t>
            </a:r>
          </a:p>
          <a:p>
            <a:pPr>
              <a:lnSpc>
                <a:spcPct val="90000"/>
              </a:lnSpc>
              <a:tabLst>
                <a:tab pos="0" algn="l"/>
              </a:tabLs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соответствует возрасту, </a:t>
            </a:r>
          </a:p>
          <a:p>
            <a:pPr algn="ctr">
              <a:lnSpc>
                <a:spcPct val="90000"/>
              </a:lnSpc>
              <a:defRPr/>
            </a:pP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речевое развитие находится в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пределах нормы и наоборот.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876256" y="655123"/>
            <a:ext cx="1512168" cy="1800200"/>
          </a:xfrm>
          <a:prstGeom prst="curvedLeftArrow">
            <a:avLst>
              <a:gd name="adj1" fmla="val 20000"/>
              <a:gd name="adj2" fmla="val 40000"/>
              <a:gd name="adj3" fmla="val 396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21217833">
            <a:off x="314733" y="2156553"/>
            <a:ext cx="1827213" cy="1830573"/>
          </a:xfrm>
          <a:prstGeom prst="curvedRightArrow">
            <a:avLst>
              <a:gd name="adj1" fmla="val 28231"/>
              <a:gd name="adj2" fmla="val 48231"/>
              <a:gd name="adj3" fmla="val 422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31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197"/>
            <a:ext cx="9744075" cy="68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4409" y="764704"/>
            <a:ext cx="80441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Пальчиковые игры – </a:t>
            </a:r>
          </a:p>
          <a:p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инсценировка небольших рифмованных рассказов, сказок с помощью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пальцев и ручек. Эти игры как бы воссоздают реальность окружающего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мира - предметы, животных, людей, их деятельность, явления природы</a:t>
            </a:r>
            <a:endParaRPr lang="ru-RU" sz="2800" dirty="0"/>
          </a:p>
        </p:txBody>
      </p:sp>
      <p:pic>
        <p:nvPicPr>
          <p:cNvPr id="6" name="Picture 5" descr="C:\Documents and Settings\Tanja\Рабочий стол\сад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5755" y="332656"/>
            <a:ext cx="1368152" cy="1793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236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332656"/>
            <a:ext cx="7813999" cy="656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пальчиковых игр:</a:t>
            </a:r>
          </a:p>
          <a:p>
            <a:pPr marL="521208" lvl="0" indent="-45720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Arial" pitchFamily="34" charset="0"/>
              <a:buChar char="•"/>
            </a:pPr>
            <a:r>
              <a:rPr lang="ru-RU" sz="2800" b="1" dirty="0" smtClean="0">
                <a:latin typeface="Century Gothic"/>
              </a:rPr>
              <a:t>Пальчиковые игры с предметами</a:t>
            </a:r>
          </a:p>
          <a:p>
            <a:pPr marL="521208" lvl="0" indent="-45720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Arial" pitchFamily="34" charset="0"/>
              <a:buChar char="•"/>
            </a:pPr>
            <a:r>
              <a:rPr lang="ru-RU" sz="2800" b="1" dirty="0" smtClean="0">
                <a:latin typeface="Century Gothic"/>
              </a:rPr>
              <a:t>Активные игры со стихотворным </a:t>
            </a:r>
          </a:p>
          <a:p>
            <a:pPr marL="64008" lvl="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latin typeface="Century Gothic"/>
              </a:rPr>
              <a:t>сопровождением</a:t>
            </a:r>
          </a:p>
          <a:p>
            <a:pPr marL="521208" lvl="0" indent="-45720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Arial" pitchFamily="34" charset="0"/>
              <a:buChar char="•"/>
            </a:pPr>
            <a:r>
              <a:rPr lang="ru-RU" sz="2800" b="1" dirty="0" smtClean="0">
                <a:latin typeface="Century Gothic"/>
              </a:rPr>
              <a:t>Игры манипуляции</a:t>
            </a:r>
          </a:p>
          <a:p>
            <a:pPr marL="521208" lvl="0" indent="-45720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Arial" pitchFamily="34" charset="0"/>
              <a:buChar char="•"/>
            </a:pPr>
            <a:r>
              <a:rPr lang="ru-RU" sz="3200" b="1" dirty="0"/>
              <a:t>Пальчиковые игры на основе </a:t>
            </a:r>
            <a:r>
              <a:rPr lang="ru-RU" sz="3200" b="1" dirty="0" smtClean="0"/>
              <a:t>сказок</a:t>
            </a:r>
            <a:endParaRPr lang="ru-RU" sz="2800" b="1" dirty="0" smtClean="0">
              <a:latin typeface="Century Gothic"/>
            </a:endParaRPr>
          </a:p>
          <a:p>
            <a:pPr marL="521208" lvl="0" indent="-45720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Arial" pitchFamily="34" charset="0"/>
              <a:buChar char="•"/>
            </a:pPr>
            <a:r>
              <a:rPr lang="ru-RU" sz="2800" b="1" dirty="0" smtClean="0">
                <a:latin typeface="Century Gothic"/>
              </a:rPr>
              <a:t>Пальчиковые </a:t>
            </a:r>
            <a:r>
              <a:rPr lang="ru-RU" sz="2800" b="1" dirty="0" err="1" smtClean="0">
                <a:latin typeface="Century Gothic"/>
              </a:rPr>
              <a:t>кинезиологические</a:t>
            </a:r>
            <a:r>
              <a:rPr lang="ru-RU" sz="2800" b="1" dirty="0" smtClean="0">
                <a:latin typeface="Century Gothic"/>
              </a:rPr>
              <a:t> игры </a:t>
            </a:r>
          </a:p>
          <a:p>
            <a:pPr marL="521208" lvl="0" indent="-45720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Arial" pitchFamily="34" charset="0"/>
              <a:buChar char="•"/>
            </a:pPr>
            <a:r>
              <a:rPr lang="ru-RU" sz="2800" b="1" dirty="0" smtClean="0">
                <a:latin typeface="Century Gothic"/>
              </a:rPr>
              <a:t>Пальчиковые игры с элементами</a:t>
            </a:r>
          </a:p>
          <a:p>
            <a:pPr marL="64008" lvl="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latin typeface="Century Gothic"/>
              </a:rPr>
              <a:t> самомассажа</a:t>
            </a:r>
          </a:p>
          <a:p>
            <a:pPr marL="521208" lvl="0" indent="-45720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  <a:buFont typeface="Arial" pitchFamily="34" charset="0"/>
              <a:buChar char="•"/>
            </a:pPr>
            <a:r>
              <a:rPr lang="ru-RU" sz="2800" b="1" dirty="0" smtClean="0">
                <a:latin typeface="Century Gothic"/>
              </a:rPr>
              <a:t>Пальчиковые игры с музыкальным</a:t>
            </a:r>
          </a:p>
          <a:p>
            <a:pPr marL="64008" lvl="0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latin typeface="Century Gothic"/>
              </a:rPr>
              <a:t> сопровождением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692696"/>
            <a:ext cx="769056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entury Gothic"/>
                <a:cs typeface="Arial" charset="0"/>
              </a:rPr>
              <a:t>Пальчиковые игры с предметами </a:t>
            </a:r>
          </a:p>
          <a:p>
            <a:endParaRPr lang="ru-RU" sz="2800" b="1" dirty="0">
              <a:solidFill>
                <a:srgbClr val="FF0000"/>
              </a:solidFill>
              <a:latin typeface="Century Gothic"/>
              <a:cs typeface="Arial" charset="0"/>
            </a:endParaRPr>
          </a:p>
          <a:p>
            <a:pPr marL="448056" lvl="0" indent="-384048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Century Gothic"/>
              </a:rPr>
              <a:t>а) пальчиковые игры с карандашом</a:t>
            </a:r>
            <a:r>
              <a:rPr lang="ru-RU" sz="2800" dirty="0" smtClean="0">
                <a:solidFill>
                  <a:srgbClr val="FF0000"/>
                </a:solidFill>
                <a:latin typeface="Century Gothic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Century Gothic"/>
            </a:endParaRPr>
          </a:p>
          <a:p>
            <a:pPr marL="448056" lvl="0" indent="-384048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Century Gothic"/>
              </a:rPr>
              <a:t>б) игры с палочками </a:t>
            </a:r>
          </a:p>
          <a:p>
            <a:pPr marL="448056" lvl="0" indent="-384048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Century Gothic"/>
              </a:rPr>
              <a:t>В)игры и упражнения с использованием </a:t>
            </a:r>
          </a:p>
          <a:p>
            <a:pPr marL="448056" lvl="0" indent="-384048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Century Gothic"/>
              </a:rPr>
              <a:t>мелких предметов и </a:t>
            </a:r>
          </a:p>
          <a:p>
            <a:pPr marL="448056" lvl="0" indent="-384048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Century Gothic"/>
              </a:rPr>
              <a:t>природного материала</a:t>
            </a:r>
            <a:endParaRPr lang="ru-RU" sz="2800" dirty="0" smtClean="0">
              <a:solidFill>
                <a:srgbClr val="FF0000"/>
              </a:solidFill>
              <a:latin typeface="Century Gothic"/>
            </a:endParaRPr>
          </a:p>
          <a:p>
            <a:endParaRPr lang="ru-RU" b="1" dirty="0">
              <a:solidFill>
                <a:srgbClr val="FF0000"/>
              </a:solidFill>
              <a:latin typeface="Century Gothic"/>
              <a:cs typeface="Arial" charset="0"/>
            </a:endParaRPr>
          </a:p>
          <a:p>
            <a:endParaRPr lang="ru-RU" b="1" dirty="0" smtClean="0">
              <a:solidFill>
                <a:srgbClr val="FF0000"/>
              </a:solidFill>
              <a:latin typeface="Century Gothic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0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556792" y="476672"/>
            <a:ext cx="14257330" cy="259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Century Gothic"/>
              </a:rPr>
              <a:t>     Активные игры со стихотворным сопровождением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endParaRPr lang="ru-RU" sz="2800" b="1" dirty="0">
              <a:solidFill>
                <a:srgbClr val="FF0000"/>
              </a:solidFill>
              <a:latin typeface="Century Gothic"/>
            </a:endParaRP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Century Gothic"/>
              </a:rPr>
              <a:t>  Дети могут проговаривать и выполнять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Century Gothic"/>
              </a:rPr>
              <a:t> движение пальчиками как в свободное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Century Gothic"/>
              </a:rPr>
              <a:t> время, так и на прогулке</a:t>
            </a:r>
            <a:endParaRPr lang="ru-RU" sz="2800" dirty="0">
              <a:solidFill>
                <a:srgbClr val="FF0000"/>
              </a:solidFill>
              <a:latin typeface="Century Gothic"/>
            </a:endParaRPr>
          </a:p>
        </p:txBody>
      </p:sp>
      <p:pic>
        <p:nvPicPr>
          <p:cNvPr id="6" name="Picture 2" descr="C:\Documents and Settings\Tanja\Рабочий стол\сад\Finger-Fac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101204"/>
            <a:ext cx="3189064" cy="28488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51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908720"/>
            <a:ext cx="8460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манипуляции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Такие игры ребенок может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выполнять самостоятельно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с помощью взрослого.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Они развивают воображение: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каждом пальчике ребенок видит тот или иной образ.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2.depositphotos.com/1518767/8442/i/950/depositphotos_84423190-stock-photo-hands-with-colourful-smiley-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" y="-150037"/>
            <a:ext cx="9744075" cy="69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7083064" y="1052736"/>
            <a:ext cx="180637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b="1" dirty="0" smtClean="0">
                <a:solidFill>
                  <a:srgbClr val="FF0000"/>
                </a:solidFill>
                <a:latin typeface="Century Gothic"/>
                <a:cs typeface="+mn-cs"/>
              </a:rPr>
              <a:t>             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Пальчиковые игры на основе сказок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Такие комплексы пальчиковых игр позволяют повысить 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общий тонус, 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развивают внимание и память, снимают</a:t>
            </a:r>
          </a:p>
          <a:p>
            <a:pPr marL="448056" lvl="0" indent="-384048" algn="ctr" fontAlgn="auto">
              <a:spcBef>
                <a:spcPct val="20000"/>
              </a:spcBef>
              <a:spcAft>
                <a:spcPts val="0"/>
              </a:spcAft>
              <a:buClr>
                <a:srgbClr val="A5B592"/>
              </a:buClr>
              <a:buSzPct val="80000"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психоэмоциональное напряжение</a:t>
            </a:r>
            <a:r>
              <a:rPr lang="ru-RU" dirty="0" smtClean="0">
                <a:solidFill>
                  <a:srgbClr val="FF0000"/>
                </a:solidFill>
                <a:latin typeface="Century Gothic"/>
                <a:cs typeface="+mn-cs"/>
              </a:rPr>
              <a:t>.</a:t>
            </a:r>
            <a:r>
              <a:rPr lang="ru-RU" b="1" dirty="0" smtClean="0">
                <a:solidFill>
                  <a:srgbClr val="FF0000"/>
                </a:solidFill>
                <a:latin typeface="Century Gothic"/>
                <a:cs typeface="+mn-cs"/>
              </a:rPr>
              <a:t> </a:t>
            </a:r>
            <a:endParaRPr lang="ru-RU" dirty="0">
              <a:solidFill>
                <a:srgbClr val="FF0000"/>
              </a:solidFill>
              <a:latin typeface="Century Gothic"/>
              <a:cs typeface="+mn-cs"/>
            </a:endParaRPr>
          </a:p>
        </p:txBody>
      </p:sp>
      <p:pic>
        <p:nvPicPr>
          <p:cNvPr id="6" name="Picture 3" descr="C:\Documents and Settings\Tanja\Рабочий стол\сад\page1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824" y="4161279"/>
            <a:ext cx="2592288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728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498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7</cp:revision>
  <dcterms:created xsi:type="dcterms:W3CDTF">2020-03-22T11:46:18Z</dcterms:created>
  <dcterms:modified xsi:type="dcterms:W3CDTF">2020-03-23T07:10:39Z</dcterms:modified>
</cp:coreProperties>
</file>